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48"/>
  </p:notesMasterIdLst>
  <p:sldIdLst>
    <p:sldId id="256" r:id="rId2"/>
    <p:sldId id="327" r:id="rId3"/>
    <p:sldId id="328" r:id="rId4"/>
    <p:sldId id="434" r:id="rId5"/>
    <p:sldId id="1172" r:id="rId6"/>
    <p:sldId id="1142" r:id="rId7"/>
    <p:sldId id="1143" r:id="rId8"/>
    <p:sldId id="1144" r:id="rId9"/>
    <p:sldId id="1145" r:id="rId10"/>
    <p:sldId id="1146" r:id="rId11"/>
    <p:sldId id="1147" r:id="rId12"/>
    <p:sldId id="1148" r:id="rId13"/>
    <p:sldId id="1149" r:id="rId14"/>
    <p:sldId id="1150" r:id="rId15"/>
    <p:sldId id="1151" r:id="rId16"/>
    <p:sldId id="1152" r:id="rId17"/>
    <p:sldId id="1153" r:id="rId18"/>
    <p:sldId id="1154" r:id="rId19"/>
    <p:sldId id="1155" r:id="rId20"/>
    <p:sldId id="1156" r:id="rId21"/>
    <p:sldId id="1157" r:id="rId22"/>
    <p:sldId id="964" r:id="rId23"/>
    <p:sldId id="973" r:id="rId24"/>
    <p:sldId id="974" r:id="rId25"/>
    <p:sldId id="976" r:id="rId26"/>
    <p:sldId id="977" r:id="rId27"/>
    <p:sldId id="984" r:id="rId28"/>
    <p:sldId id="994" r:id="rId29"/>
    <p:sldId id="997" r:id="rId30"/>
    <p:sldId id="998" r:id="rId31"/>
    <p:sldId id="1158" r:id="rId32"/>
    <p:sldId id="1159" r:id="rId33"/>
    <p:sldId id="1160" r:id="rId34"/>
    <p:sldId id="1162" r:id="rId35"/>
    <p:sldId id="1163" r:id="rId36"/>
    <p:sldId id="1164" r:id="rId37"/>
    <p:sldId id="1165" r:id="rId38"/>
    <p:sldId id="1166" r:id="rId39"/>
    <p:sldId id="1167" r:id="rId40"/>
    <p:sldId id="1168" r:id="rId41"/>
    <p:sldId id="1169" r:id="rId42"/>
    <p:sldId id="1170" r:id="rId43"/>
    <p:sldId id="1171" r:id="rId44"/>
    <p:sldId id="274" r:id="rId45"/>
    <p:sldId id="650" r:id="rId46"/>
    <p:sldId id="297" r:id="rId4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4B3D6"/>
    <a:srgbClr val="36B1D2"/>
    <a:srgbClr val="2787A0"/>
    <a:srgbClr val="FF6699"/>
    <a:srgbClr val="FF33CC"/>
    <a:srgbClr val="CC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8603FDC-E32A-4AB5-989C-0864C3EAD2B8}" styleName="Themed Style 2 - Accent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293" autoAdjust="0"/>
    <p:restoredTop sz="94622" autoAdjust="0"/>
  </p:normalViewPr>
  <p:slideViewPr>
    <p:cSldViewPr>
      <p:cViewPr varScale="1">
        <p:scale>
          <a:sx n="63" d="100"/>
          <a:sy n="63" d="100"/>
        </p:scale>
        <p:origin x="792" y="6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288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microsoft.com/office/2016/11/relationships/changesInfo" Target="changesInfos/changesInfo1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51" Type="http://schemas.openxmlformats.org/officeDocument/2006/relationships/theme" Target="theme/theme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Wittman, Barry" userId="bff186cd-6ce8-41ba-8e8c-e85cdef216de" providerId="ADAL" clId="{AF67766A-502B-4598-AD92-37EB10E56F78}"/>
    <pc:docChg chg="modSld">
      <pc:chgData name="Wittman, Barry" userId="bff186cd-6ce8-41ba-8e8c-e85cdef216de" providerId="ADAL" clId="{AF67766A-502B-4598-AD92-37EB10E56F78}" dt="2025-12-02T22:00:41.803" v="73"/>
      <pc:docMkLst>
        <pc:docMk/>
      </pc:docMkLst>
      <pc:sldChg chg="modSp modAnim">
        <pc:chgData name="Wittman, Barry" userId="bff186cd-6ce8-41ba-8e8c-e85cdef216de" providerId="ADAL" clId="{AF67766A-502B-4598-AD92-37EB10E56F78}" dt="2025-12-02T22:00:41.803" v="73"/>
        <pc:sldMkLst>
          <pc:docMk/>
          <pc:sldMk cId="0" sldId="297"/>
        </pc:sldMkLst>
        <pc:spChg chg="mod">
          <ac:chgData name="Wittman, Barry" userId="bff186cd-6ce8-41ba-8e8c-e85cdef216de" providerId="ADAL" clId="{AF67766A-502B-4598-AD92-37EB10E56F78}" dt="2025-12-02T22:00:34.427" v="72" actId="20577"/>
          <ac:spMkLst>
            <pc:docMk/>
            <pc:sldMk cId="0" sldId="297"/>
            <ac:spMk id="5" creationId="{00000000-0000-0000-0000-000000000000}"/>
          </ac:spMkLst>
        </pc:spChg>
      </pc:sldChg>
      <pc:sldChg chg="modSp modAnim">
        <pc:chgData name="Wittman, Barry" userId="bff186cd-6ce8-41ba-8e8c-e85cdef216de" providerId="ADAL" clId="{AF67766A-502B-4598-AD92-37EB10E56F78}" dt="2025-12-02T21:59:26.138" v="39" actId="20577"/>
        <pc:sldMkLst>
          <pc:docMk/>
          <pc:sldMk cId="0" sldId="327"/>
        </pc:sldMkLst>
        <pc:spChg chg="mod">
          <ac:chgData name="Wittman, Barry" userId="bff186cd-6ce8-41ba-8e8c-e85cdef216de" providerId="ADAL" clId="{AF67766A-502B-4598-AD92-37EB10E56F78}" dt="2025-12-02T21:59:26.138" v="39" actId="20577"/>
          <ac:spMkLst>
            <pc:docMk/>
            <pc:sldMk cId="0" sldId="327"/>
            <ac:spMk id="3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57FE8EF-7E1D-4CC2-BD9F-B1936C0AC818}" type="datetimeFigureOut">
              <a:rPr lang="en-US" smtClean="0"/>
              <a:pPr/>
              <a:t>12/3/2025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1068796-915B-4F4F-972A-93A5DBC2787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48662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1" y="0"/>
            <a:ext cx="12191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3355848"/>
            <a:ext cx="107696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1828800"/>
            <a:ext cx="107696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12/3/2025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12192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12/3/2025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8798560" y="0"/>
            <a:ext cx="6096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8" name="Rectangle 7"/>
          <p:cNvSpPr/>
          <p:nvPr/>
        </p:nvSpPr>
        <p:spPr bwMode="ltGray">
          <a:xfrm>
            <a:off x="8863584" y="0"/>
            <a:ext cx="33528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274641"/>
            <a:ext cx="25400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304801"/>
            <a:ext cx="80264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12/3/2025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520796" y="6377460"/>
            <a:ext cx="5115205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55448"/>
            <a:ext cx="10972800" cy="1252728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12/3/2025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12192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12192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9744" y="118872"/>
            <a:ext cx="10684256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87552" y="1828800"/>
            <a:ext cx="10696448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12/3/2025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773936"/>
            <a:ext cx="53848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773936"/>
            <a:ext cx="53848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12/3/2025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98988"/>
            <a:ext cx="5386917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449512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698988"/>
            <a:ext cx="5389033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449512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12/3/2025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12/3/2025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12/3/2025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784" y="152400"/>
            <a:ext cx="3364992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25837" y="1743134"/>
            <a:ext cx="7894188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784" y="1730018"/>
            <a:ext cx="329184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12/3/2025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3807649" y="0"/>
            <a:ext cx="6096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9" name="Rectangle 8"/>
          <p:cNvSpPr/>
          <p:nvPr/>
        </p:nvSpPr>
        <p:spPr bwMode="invGray">
          <a:xfrm>
            <a:off x="3807649" y="0"/>
            <a:ext cx="6096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155448"/>
            <a:ext cx="3366867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71741" y="1484808"/>
            <a:ext cx="8329863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9456" y="1728216"/>
            <a:ext cx="329184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19456" y="1170432"/>
            <a:ext cx="3364992" cy="201168"/>
          </a:xfrm>
        </p:spPr>
        <p:txBody>
          <a:bodyPr/>
          <a:lstStyle/>
          <a:p>
            <a:fld id="{8A57E976-8075-4937-B12C-3CC32E54B430}" type="datetimeFigureOut">
              <a:rPr lang="en-US" smtClean="0"/>
              <a:pPr/>
              <a:t>12/3/2025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3807649" y="0"/>
            <a:ext cx="6096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9" name="Rectangle 8"/>
          <p:cNvSpPr/>
          <p:nvPr/>
        </p:nvSpPr>
        <p:spPr bwMode="invGray">
          <a:xfrm>
            <a:off x="3807649" y="0"/>
            <a:ext cx="6096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47744" y="1170432"/>
            <a:ext cx="6925056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1119104" y="1170432"/>
            <a:ext cx="978485" cy="201168"/>
          </a:xfrm>
        </p:spPr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12192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7" name="Rectangle 6"/>
          <p:cNvSpPr/>
          <p:nvPr/>
        </p:nvSpPr>
        <p:spPr bwMode="ltGray">
          <a:xfrm>
            <a:off x="1" y="1"/>
            <a:ext cx="12191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152400"/>
            <a:ext cx="109728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775192"/>
            <a:ext cx="109728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476999"/>
            <a:ext cx="28448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8A57E976-8075-4937-B12C-3CC32E54B430}" type="datetimeFigureOut">
              <a:rPr lang="en-US" smtClean="0"/>
              <a:pPr/>
              <a:t>12/3/2025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20796" y="6476999"/>
            <a:ext cx="7343625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39195" y="6476999"/>
            <a:ext cx="978485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COMP 4290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Week 16 - Wednesday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U.S. privacy laws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The 1974 Privacy Act is a broad law that covers all the data collected by the government</a:t>
            </a:r>
          </a:p>
          <a:p>
            <a:pPr lvl="1"/>
            <a:r>
              <a:rPr lang="en-US" dirty="0"/>
              <a:t>The law is based on the principles from the previous slide</a:t>
            </a:r>
          </a:p>
          <a:p>
            <a:r>
              <a:rPr lang="en-US" dirty="0"/>
              <a:t>Laws for data collected by other organizations are for specific areas and not necessarily consistent</a:t>
            </a:r>
          </a:p>
          <a:p>
            <a:pPr lvl="1"/>
            <a:r>
              <a:rPr lang="en-US" dirty="0"/>
              <a:t>Fair Credit Reporting Act is for consumer credit</a:t>
            </a:r>
          </a:p>
          <a:p>
            <a:pPr lvl="1"/>
            <a:r>
              <a:rPr lang="en-US" dirty="0"/>
              <a:t>Health Insurance Portability and Accountability Act (HIPAA) is for healthcare information</a:t>
            </a:r>
          </a:p>
          <a:p>
            <a:pPr lvl="1"/>
            <a:r>
              <a:rPr lang="en-US" dirty="0"/>
              <a:t>Gramm-Leach-Bliley Act (GLBA) is for financial services</a:t>
            </a:r>
          </a:p>
          <a:p>
            <a:pPr lvl="1"/>
            <a:r>
              <a:rPr lang="en-US" dirty="0"/>
              <a:t>Children's Online Privacy Protection Act (COPPA) is for children's web access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04131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Non-US privacy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The European Union adopted the European Privacy Directive that requires that data about individuals be:</a:t>
            </a:r>
          </a:p>
          <a:p>
            <a:pPr lvl="1"/>
            <a:r>
              <a:rPr lang="en-US" dirty="0"/>
              <a:t>Processed fairly and lawfully</a:t>
            </a:r>
          </a:p>
          <a:p>
            <a:pPr lvl="1"/>
            <a:r>
              <a:rPr lang="en-US" dirty="0"/>
              <a:t>Collected for specified, explicit, and legitimate purposes</a:t>
            </a:r>
          </a:p>
          <a:p>
            <a:pPr lvl="1"/>
            <a:r>
              <a:rPr lang="en-US" dirty="0"/>
              <a:t>Adequate, relevant, and not excessive for the purposes they were collected</a:t>
            </a:r>
          </a:p>
          <a:p>
            <a:pPr lvl="1"/>
            <a:r>
              <a:rPr lang="en-US" dirty="0"/>
              <a:t>Accurate and as up to date as necessary</a:t>
            </a:r>
          </a:p>
          <a:p>
            <a:pPr lvl="1"/>
            <a:r>
              <a:rPr lang="en-US" dirty="0"/>
              <a:t>Kept in a form that permits identification of individuals for no longer than necessary</a:t>
            </a:r>
          </a:p>
        </p:txBody>
      </p:sp>
    </p:spTree>
    <p:extLst>
      <p:ext uri="{BB962C8B-B14F-4D97-AF65-F5344CB8AC3E}">
        <p14:creationId xmlns:p14="http://schemas.microsoft.com/office/powerpoint/2010/main" val="3875462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Authentication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528828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Authentication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We have already discussed authentication from the perspective of how to do it</a:t>
            </a:r>
          </a:p>
          <a:p>
            <a:pPr lvl="1"/>
            <a:r>
              <a:rPr lang="en-US" dirty="0"/>
              <a:t>But what are we really authenticating?</a:t>
            </a:r>
          </a:p>
          <a:p>
            <a:r>
              <a:rPr lang="en-US" dirty="0"/>
              <a:t>We could be authenticating any of the following three things:</a:t>
            </a:r>
          </a:p>
          <a:p>
            <a:pPr lvl="1"/>
            <a:r>
              <a:rPr lang="en-US" b="1" dirty="0"/>
              <a:t>Individual</a:t>
            </a:r>
          </a:p>
          <a:p>
            <a:pPr lvl="2"/>
            <a:r>
              <a:rPr lang="en-US" dirty="0"/>
              <a:t>The physical person</a:t>
            </a:r>
          </a:p>
          <a:p>
            <a:pPr lvl="2"/>
            <a:r>
              <a:rPr lang="en-US" dirty="0"/>
              <a:t>Example: you</a:t>
            </a:r>
          </a:p>
          <a:p>
            <a:pPr lvl="1"/>
            <a:r>
              <a:rPr lang="en-US" b="1" dirty="0"/>
              <a:t>Identity</a:t>
            </a:r>
          </a:p>
          <a:p>
            <a:pPr lvl="2"/>
            <a:r>
              <a:rPr lang="en-US" dirty="0"/>
              <a:t>A string or numerical descriptor</a:t>
            </a:r>
          </a:p>
          <a:p>
            <a:pPr lvl="2"/>
            <a:r>
              <a:rPr lang="en-US" dirty="0"/>
              <a:t>Examples: the name "Clarence", the account admin</a:t>
            </a:r>
          </a:p>
          <a:p>
            <a:pPr lvl="1"/>
            <a:r>
              <a:rPr lang="en-US" b="1" dirty="0"/>
              <a:t>Attribute</a:t>
            </a:r>
          </a:p>
          <a:p>
            <a:pPr lvl="2"/>
            <a:r>
              <a:rPr lang="en-US" dirty="0"/>
              <a:t>A characteristic</a:t>
            </a:r>
          </a:p>
          <a:p>
            <a:pPr lvl="2"/>
            <a:r>
              <a:rPr lang="en-US" dirty="0"/>
              <a:t>Examples: being 21, having top secret clearance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87672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Correlation in data mining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Correlation is joining databases on common fields</a:t>
            </a:r>
          </a:p>
          <a:p>
            <a:r>
              <a:rPr lang="en-US" dirty="0"/>
              <a:t>Privacy for correlation can be improved by making it harder to find links between related fields</a:t>
            </a:r>
          </a:p>
          <a:p>
            <a:r>
              <a:rPr lang="en-US" b="1" dirty="0"/>
              <a:t>Data perturbation</a:t>
            </a:r>
            <a:r>
              <a:rPr lang="en-US" dirty="0"/>
              <a:t> randomly swaps fields in records</a:t>
            </a:r>
          </a:p>
          <a:p>
            <a:pPr lvl="1"/>
            <a:r>
              <a:rPr lang="en-US" dirty="0"/>
              <a:t>Swapping records indiscriminately can destroy the value of the research</a:t>
            </a:r>
          </a:p>
          <a:p>
            <a:pPr lvl="1"/>
            <a:r>
              <a:rPr lang="en-US" dirty="0"/>
              <a:t>It has to add just enough randomness to the right fields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17214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Aggregation in data mining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Aggregation means reporting sums, medians, counts or other statistical measures</a:t>
            </a:r>
          </a:p>
          <a:p>
            <a:r>
              <a:rPr lang="en-US" dirty="0"/>
              <a:t>As we discussed in the database chapter, these can threaten privacy if we have a very small sample size</a:t>
            </a:r>
          </a:p>
          <a:p>
            <a:r>
              <a:rPr lang="en-US" dirty="0"/>
              <a:t>A corresponding problem happens if we have a sample that includes almost but not quite all of the data</a:t>
            </a:r>
          </a:p>
          <a:p>
            <a:r>
              <a:rPr lang="en-US" dirty="0"/>
              <a:t>For aggregates, data perturbation means adding small, random positive and negative values to each value, adding noise to the final aggregates</a:t>
            </a:r>
          </a:p>
          <a:p>
            <a:pPr lvl="1"/>
            <a:r>
              <a:rPr lang="en-US" dirty="0"/>
              <a:t>If done correctly, the aggregates may still be accurate enough for research purposes</a:t>
            </a:r>
          </a:p>
        </p:txBody>
      </p:sp>
    </p:spTree>
    <p:extLst>
      <p:ext uri="{BB962C8B-B14F-4D97-AF65-F5344CB8AC3E}">
        <p14:creationId xmlns:p14="http://schemas.microsoft.com/office/powerpoint/2010/main" val="30811480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Privacy </a:t>
            </a:r>
            <a:r>
              <a:rPr lang="en-US"/>
              <a:t>on the Web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473150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Payment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Credit cards can easily be defrauded since you provide the critical information to stores</a:t>
            </a:r>
          </a:p>
          <a:p>
            <a:r>
              <a:rPr lang="en-US" dirty="0"/>
              <a:t>Payment schemes like Venmo and PayPal give more anonymity but do not have the same consumer protection laws</a:t>
            </a:r>
          </a:p>
        </p:txBody>
      </p:sp>
    </p:spTree>
    <p:extLst>
      <p:ext uri="{BB962C8B-B14F-4D97-AF65-F5344CB8AC3E}">
        <p14:creationId xmlns:p14="http://schemas.microsoft.com/office/powerpoint/2010/main" val="30768981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Site registration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Virtually every site on the Internet allows (if not requires) you to register with a user name and password so that you can log in</a:t>
            </a:r>
          </a:p>
          <a:p>
            <a:r>
              <a:rPr lang="en-US" dirty="0"/>
              <a:t>For the sake of privacy, you should have a different ID and password for every site</a:t>
            </a:r>
          </a:p>
          <a:p>
            <a:pPr lvl="1"/>
            <a:r>
              <a:rPr lang="en-US" dirty="0"/>
              <a:t>This, of course, is impossible</a:t>
            </a:r>
          </a:p>
          <a:p>
            <a:r>
              <a:rPr lang="en-US" dirty="0"/>
              <a:t>People tend to use one or two IDs (and one or two passwords) for everything</a:t>
            </a:r>
          </a:p>
          <a:p>
            <a:pPr lvl="1"/>
            <a:r>
              <a:rPr lang="en-US" dirty="0"/>
              <a:t>Many websites encourage this behavior by forcing you to use your e-mail address as your ID</a:t>
            </a:r>
          </a:p>
          <a:p>
            <a:r>
              <a:rPr lang="en-US" dirty="0"/>
              <a:t>In this way, it is easy for anyone with access to multiple databases to aggregate information about you</a:t>
            </a:r>
          </a:p>
          <a:p>
            <a:pPr lvl="1"/>
            <a:r>
              <a:rPr lang="en-US" dirty="0"/>
              <a:t>Since your e-mail address is often tied closely to you, they could find out your true identity</a:t>
            </a:r>
          </a:p>
        </p:txBody>
      </p:sp>
    </p:spTree>
    <p:extLst>
      <p:ext uri="{BB962C8B-B14F-4D97-AF65-F5344CB8AC3E}">
        <p14:creationId xmlns:p14="http://schemas.microsoft.com/office/powerpoint/2010/main" val="22953302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Cookies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A </a:t>
            </a:r>
            <a:r>
              <a:rPr lang="en-US" b="1" dirty="0"/>
              <a:t>cookie</a:t>
            </a:r>
            <a:r>
              <a:rPr lang="en-US" dirty="0"/>
              <a:t> is a small text file kept on your computer that records data related to web browsing</a:t>
            </a:r>
          </a:p>
          <a:p>
            <a:r>
              <a:rPr lang="en-US" dirty="0"/>
              <a:t>Cookies can only be read by the site that originally stored the cookie</a:t>
            </a:r>
          </a:p>
          <a:p>
            <a:r>
              <a:rPr lang="en-US" dirty="0"/>
              <a:t>The way to get around this is called </a:t>
            </a:r>
            <a:r>
              <a:rPr lang="en-US" b="1" dirty="0"/>
              <a:t>third-party cookies</a:t>
            </a:r>
          </a:p>
          <a:p>
            <a:pPr lvl="1"/>
            <a:r>
              <a:rPr lang="en-US" dirty="0"/>
              <a:t>Networks of sites can form an alliance in which they cooperate to track all of your visits to sites in the network</a:t>
            </a:r>
          </a:p>
          <a:p>
            <a:r>
              <a:rPr lang="en-US" dirty="0"/>
              <a:t>Visiting a single page could store cookies from every ad on the page (and more!)</a:t>
            </a:r>
          </a:p>
          <a:p>
            <a:r>
              <a:rPr lang="en-US" b="1" dirty="0"/>
              <a:t>Web bugs</a:t>
            </a:r>
            <a:r>
              <a:rPr lang="en-US" dirty="0"/>
              <a:t> are images that are usually 1 x 1 pixels and clear</a:t>
            </a:r>
          </a:p>
          <a:p>
            <a:pPr lvl="1"/>
            <a:r>
              <a:rPr lang="en-US" dirty="0"/>
              <a:t>They make it impossible to know how many sites could be storing cookies</a:t>
            </a:r>
          </a:p>
        </p:txBody>
      </p:sp>
    </p:spTree>
    <p:extLst>
      <p:ext uri="{BB962C8B-B14F-4D97-AF65-F5344CB8AC3E}">
        <p14:creationId xmlns:p14="http://schemas.microsoft.com/office/powerpoint/2010/main" val="10691123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Last time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What did we talk about last time?</a:t>
            </a:r>
          </a:p>
          <a:p>
            <a:r>
              <a:rPr lang="en-US" dirty="0"/>
              <a:t>Review of the first half of the course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E-mail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Regular mail cannot be opened under penalty of federal law</a:t>
            </a:r>
          </a:p>
          <a:p>
            <a:r>
              <a:rPr lang="en-US" dirty="0"/>
              <a:t>Most people do not encrypt their e-mail using PGP or S/MIME</a:t>
            </a:r>
          </a:p>
          <a:p>
            <a:r>
              <a:rPr lang="en-US" dirty="0"/>
              <a:t>E-mail travels from originating computer to SMTP server through the Internet to a POP server to the destination</a:t>
            </a:r>
          </a:p>
          <a:p>
            <a:pPr lvl="1"/>
            <a:r>
              <a:rPr lang="en-US" dirty="0"/>
              <a:t>Anyone can read and collect your e-mail on the way</a:t>
            </a:r>
          </a:p>
          <a:p>
            <a:r>
              <a:rPr lang="en-US" dirty="0"/>
              <a:t>E-mail provides almost no guarantee of authenticity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64068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Privacy in emerging technologies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b="1" dirty="0"/>
              <a:t>Radio frequency identification</a:t>
            </a:r>
            <a:r>
              <a:rPr lang="en-US" dirty="0"/>
              <a:t> (</a:t>
            </a:r>
            <a:r>
              <a:rPr lang="en-US" b="1" dirty="0"/>
              <a:t>RFID</a:t>
            </a:r>
            <a:r>
              <a:rPr lang="en-US" dirty="0"/>
              <a:t>) </a:t>
            </a:r>
            <a:r>
              <a:rPr lang="en-US" b="1" dirty="0"/>
              <a:t>tags</a:t>
            </a:r>
            <a:r>
              <a:rPr lang="en-US" dirty="0"/>
              <a:t> are usually small, inexpensive transmitters </a:t>
            </a:r>
          </a:p>
          <a:p>
            <a:pPr lvl="1"/>
            <a:r>
              <a:rPr lang="en-US" dirty="0"/>
              <a:t>They can be attached to almost anything</a:t>
            </a:r>
          </a:p>
          <a:p>
            <a:pPr lvl="1"/>
            <a:r>
              <a:rPr lang="en-US" dirty="0"/>
              <a:t>The infrastructure to track you everywhere may soon exist</a:t>
            </a:r>
          </a:p>
          <a:p>
            <a:r>
              <a:rPr lang="en-US" dirty="0"/>
              <a:t>Electronic voting has many issues</a:t>
            </a:r>
          </a:p>
          <a:p>
            <a:pPr lvl="1"/>
            <a:r>
              <a:rPr lang="en-US" dirty="0"/>
              <a:t>It's hard to engineer a system that correctly counts votes but cannot report how someone voted</a:t>
            </a:r>
          </a:p>
          <a:p>
            <a:pPr lvl="1"/>
            <a:r>
              <a:rPr lang="en-US" dirty="0"/>
              <a:t>The software and hardware design for these systems are generally not publicized</a:t>
            </a:r>
          </a:p>
          <a:p>
            <a:pPr lvl="1"/>
            <a:r>
              <a:rPr lang="en-US" dirty="0"/>
              <a:t>Internet voting will probably increase</a:t>
            </a:r>
          </a:p>
          <a:p>
            <a:r>
              <a:rPr lang="en-US" dirty="0"/>
              <a:t>VoIP</a:t>
            </a:r>
          </a:p>
          <a:p>
            <a:pPr lvl="1"/>
            <a:r>
              <a:rPr lang="en-US" dirty="0"/>
              <a:t>Privacy is in the hands of Skype, Zoom, or Teams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12371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Risk Management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293457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Parts of a business continuity plan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A </a:t>
            </a:r>
            <a:r>
              <a:rPr lang="en-US" b="1" dirty="0"/>
              <a:t>business continuity plan</a:t>
            </a:r>
            <a:r>
              <a:rPr lang="en-US" dirty="0"/>
              <a:t> covers what will happen if a computer security problem actually happens</a:t>
            </a:r>
          </a:p>
          <a:p>
            <a:r>
              <a:rPr lang="en-US" dirty="0"/>
              <a:t>These plans cover big problems</a:t>
            </a:r>
          </a:p>
          <a:p>
            <a:pPr lvl="1"/>
            <a:r>
              <a:rPr lang="en-US" dirty="0"/>
              <a:t>Catastrophic situations where large portions of the computer systems don't work</a:t>
            </a:r>
          </a:p>
          <a:p>
            <a:pPr lvl="1"/>
            <a:r>
              <a:rPr lang="en-US" dirty="0"/>
              <a:t>They must stop working for a long duration</a:t>
            </a:r>
          </a:p>
          <a:p>
            <a:r>
              <a:rPr lang="en-US" dirty="0"/>
              <a:t>Assess business impact</a:t>
            </a:r>
          </a:p>
          <a:p>
            <a:r>
              <a:rPr lang="en-US" dirty="0"/>
              <a:t>Develop strategy to control impact</a:t>
            </a:r>
          </a:p>
          <a:p>
            <a:r>
              <a:rPr lang="en-US" dirty="0"/>
              <a:t>Develop and implement a plan</a:t>
            </a:r>
          </a:p>
        </p:txBody>
      </p:sp>
    </p:spTree>
    <p:extLst>
      <p:ext uri="{BB962C8B-B14F-4D97-AF65-F5344CB8AC3E}">
        <p14:creationId xmlns:p14="http://schemas.microsoft.com/office/powerpoint/2010/main" val="266823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Incident security plans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/>
              <a:t>An </a:t>
            </a:r>
            <a:r>
              <a:rPr lang="en-US" b="1" dirty="0"/>
              <a:t>incident security plan</a:t>
            </a:r>
            <a:r>
              <a:rPr lang="en-US" dirty="0"/>
              <a:t> covers the non-business parts of any security breaches</a:t>
            </a:r>
          </a:p>
          <a:p>
            <a:pPr lvl="1"/>
            <a:r>
              <a:rPr lang="en-US" dirty="0"/>
              <a:t>There should be incident security plans even for incidents that are too small to fall under a business continuity plan</a:t>
            </a:r>
          </a:p>
          <a:p>
            <a:r>
              <a:rPr lang="en-US" dirty="0"/>
              <a:t>Such a plan covers:</a:t>
            </a:r>
          </a:p>
          <a:p>
            <a:pPr lvl="1"/>
            <a:r>
              <a:rPr lang="en-US" dirty="0"/>
              <a:t>The definition of an incident</a:t>
            </a:r>
          </a:p>
          <a:p>
            <a:pPr lvl="1"/>
            <a:r>
              <a:rPr lang="en-US" dirty="0"/>
              <a:t>Who is responsible for taking charge</a:t>
            </a:r>
          </a:p>
          <a:p>
            <a:pPr lvl="1"/>
            <a:r>
              <a:rPr lang="en-US" dirty="0"/>
              <a:t>What the plan of action is</a:t>
            </a:r>
          </a:p>
          <a:p>
            <a:r>
              <a:rPr lang="en-US" dirty="0"/>
              <a:t>Such a plan must consider:</a:t>
            </a:r>
          </a:p>
          <a:p>
            <a:pPr lvl="1"/>
            <a:r>
              <a:rPr lang="en-US" dirty="0"/>
              <a:t>Legal issues</a:t>
            </a:r>
          </a:p>
          <a:p>
            <a:pPr lvl="1"/>
            <a:r>
              <a:rPr lang="en-US" dirty="0"/>
              <a:t>How to preserve evidence</a:t>
            </a:r>
          </a:p>
          <a:p>
            <a:pPr lvl="1"/>
            <a:r>
              <a:rPr lang="en-US" dirty="0"/>
              <a:t>How to record the progress in executing the plan</a:t>
            </a:r>
          </a:p>
          <a:p>
            <a:pPr lvl="1"/>
            <a:r>
              <a:rPr lang="en-US" dirty="0"/>
              <a:t>How to handle public relations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78650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Risk terminology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b="1" dirty="0"/>
              <a:t>Risk</a:t>
            </a:r>
            <a:r>
              <a:rPr lang="en-US" dirty="0"/>
              <a:t> is the potential for a problem</a:t>
            </a:r>
          </a:p>
          <a:p>
            <a:r>
              <a:rPr lang="en-US" dirty="0"/>
              <a:t>Risk is characterized by three factors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/>
              <a:t>Loss associated with the event</a:t>
            </a:r>
          </a:p>
          <a:p>
            <a:pPr lvl="2"/>
            <a:r>
              <a:rPr lang="en-US" b="1" dirty="0"/>
              <a:t>Risk impact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/>
              <a:t>Likelihood that the event will occur</a:t>
            </a:r>
          </a:p>
          <a:p>
            <a:pPr lvl="2"/>
            <a:r>
              <a:rPr lang="en-US" dirty="0"/>
              <a:t>A likelihood of 1 means there is a problem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/>
              <a:t>The degree to which we can change the outcome </a:t>
            </a:r>
          </a:p>
          <a:p>
            <a:pPr lvl="2"/>
            <a:r>
              <a:rPr lang="en-US" b="1" dirty="0"/>
              <a:t>Risk control</a:t>
            </a:r>
            <a:r>
              <a:rPr lang="en-US" dirty="0"/>
              <a:t> is reducing the risk</a:t>
            </a:r>
          </a:p>
          <a:p>
            <a:r>
              <a:rPr lang="en-US" b="1" dirty="0"/>
              <a:t>Risk exposure</a:t>
            </a:r>
            <a:r>
              <a:rPr lang="en-US" dirty="0"/>
              <a:t> = risk impact × risk probability</a:t>
            </a:r>
          </a:p>
          <a:p>
            <a:r>
              <a:rPr lang="en-US" dirty="0"/>
              <a:t>We can </a:t>
            </a:r>
            <a:r>
              <a:rPr lang="en-US" b="1" dirty="0"/>
              <a:t>avoid</a:t>
            </a:r>
            <a:r>
              <a:rPr lang="en-US" dirty="0"/>
              <a:t>, </a:t>
            </a:r>
            <a:r>
              <a:rPr lang="en-US" b="1" dirty="0"/>
              <a:t>transfer</a:t>
            </a:r>
            <a:r>
              <a:rPr lang="en-US" dirty="0"/>
              <a:t>, or </a:t>
            </a:r>
            <a:r>
              <a:rPr lang="en-US" b="1" dirty="0"/>
              <a:t>assume</a:t>
            </a:r>
            <a:r>
              <a:rPr lang="en-US" dirty="0"/>
              <a:t> the risk, depending on the tradeoffs</a:t>
            </a:r>
          </a:p>
        </p:txBody>
      </p:sp>
    </p:spTree>
    <p:extLst>
      <p:ext uri="{BB962C8B-B14F-4D97-AF65-F5344CB8AC3E}">
        <p14:creationId xmlns:p14="http://schemas.microsoft.com/office/powerpoint/2010/main" val="19853225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Risk analysis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77500" lnSpcReduction="20000"/>
              </a:bodyPr>
              <a:lstStyle/>
              <a:p>
                <a:r>
                  <a:rPr lang="en-US" b="1" dirty="0"/>
                  <a:t>Risk analysis</a:t>
                </a:r>
                <a:r>
                  <a:rPr lang="en-US" dirty="0"/>
                  <a:t> is examining a system to find vulnerabilities and the harm they could cause</a:t>
                </a:r>
              </a:p>
              <a:p>
                <a:r>
                  <a:rPr lang="en-US" b="1" dirty="0"/>
                  <a:t>Risk leverage</a:t>
                </a:r>
                <a:r>
                  <a:rPr lang="en-US" dirty="0"/>
                  <a:t> =</a:t>
                </a:r>
              </a:p>
              <a:p>
                <a:endParaRPr lang="en-US" dirty="0"/>
              </a:p>
              <a:p>
                <a:pPr marL="118872" indent="0" algn="ctr">
                  <a:buNone/>
                </a:pPr>
                <a:r>
                  <a:rPr lang="en-US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US" b="0" i="0" smtClean="0"/>
                          <m:t>(</m:t>
                        </m:r>
                        <m:r>
                          <m:rPr>
                            <m:nor/>
                          </m:rPr>
                          <a:rPr lang="en-US" b="0" i="0" smtClean="0"/>
                          <m:t>risk</m:t>
                        </m:r>
                        <m:r>
                          <m:rPr>
                            <m:nor/>
                          </m:rPr>
                          <a:rPr lang="en-US" b="0" i="0" smtClean="0"/>
                          <m:t> </m:t>
                        </m:r>
                        <m:r>
                          <m:rPr>
                            <m:nor/>
                          </m:rPr>
                          <a:rPr lang="en-US" b="0" i="0" smtClean="0"/>
                          <m:t>exposure</m:t>
                        </m:r>
                        <m:r>
                          <m:rPr>
                            <m:nor/>
                          </m:rPr>
                          <a:rPr lang="en-US" b="0" i="0" smtClean="0"/>
                          <m:t> </m:t>
                        </m:r>
                        <m:r>
                          <m:rPr>
                            <m:nor/>
                          </m:rPr>
                          <a:rPr lang="en-US" b="0" i="0" smtClean="0"/>
                          <m:t>before</m:t>
                        </m:r>
                        <m:r>
                          <m:rPr>
                            <m:nor/>
                          </m:rPr>
                          <a:rPr lang="en-US" b="0" i="0" smtClean="0"/>
                          <m:t> </m:t>
                        </m:r>
                        <m:r>
                          <m:rPr>
                            <m:nor/>
                          </m:rPr>
                          <a:rPr lang="en-US" b="0" i="0" smtClean="0"/>
                          <m:t>reduction</m:t>
                        </m:r>
                        <m:r>
                          <a:rPr lang="en-US" b="0" i="1" smtClean="0">
                            <a:latin typeface="Cambria Math"/>
                          </a:rPr>
                          <m:t>) − </m:t>
                        </m:r>
                        <m:r>
                          <m:rPr>
                            <m:nor/>
                          </m:rPr>
                          <a:rPr lang="en-US" b="0" i="0" smtClean="0"/>
                          <m:t>(</m:t>
                        </m:r>
                        <m:r>
                          <m:rPr>
                            <m:nor/>
                          </m:rPr>
                          <a:rPr lang="en-US" b="0" i="0" smtClean="0"/>
                          <m:t>risk</m:t>
                        </m:r>
                        <m:r>
                          <m:rPr>
                            <m:nor/>
                          </m:rPr>
                          <a:rPr lang="en-US" b="0" i="0" smtClean="0"/>
                          <m:t> </m:t>
                        </m:r>
                        <m:r>
                          <m:rPr>
                            <m:nor/>
                          </m:rPr>
                          <a:rPr lang="en-US" b="0" i="0" smtClean="0"/>
                          <m:t>exposure</m:t>
                        </m:r>
                        <m:r>
                          <m:rPr>
                            <m:nor/>
                          </m:rPr>
                          <a:rPr lang="en-US" b="0" i="0" smtClean="0"/>
                          <m:t> </m:t>
                        </m:r>
                        <m:r>
                          <m:rPr>
                            <m:nor/>
                          </m:rPr>
                          <a:rPr lang="en-US" b="0" i="0" smtClean="0"/>
                          <m:t>after</m:t>
                        </m:r>
                        <m:r>
                          <m:rPr>
                            <m:nor/>
                          </m:rPr>
                          <a:rPr lang="en-US" b="0" i="0" smtClean="0"/>
                          <m:t> </m:t>
                        </m:r>
                        <m:r>
                          <m:rPr>
                            <m:nor/>
                          </m:rPr>
                          <a:rPr lang="en-US" b="0" i="0" smtClean="0"/>
                          <m:t>reduction</m:t>
                        </m:r>
                        <m:r>
                          <m:rPr>
                            <m:nor/>
                          </m:rPr>
                          <a:rPr lang="en-US" b="0" i="0" smtClean="0"/>
                          <m:t>)</m:t>
                        </m:r>
                      </m:num>
                      <m:den>
                        <m:r>
                          <m:rPr>
                            <m:nor/>
                          </m:rPr>
                          <a:rPr lang="en-US" b="0" i="0" smtClean="0"/>
                          <m:t>(</m:t>
                        </m:r>
                        <m:r>
                          <m:rPr>
                            <m:nor/>
                          </m:rPr>
                          <a:rPr lang="en-US" b="0" i="0" smtClean="0"/>
                          <m:t>cost</m:t>
                        </m:r>
                        <m:r>
                          <m:rPr>
                            <m:nor/>
                          </m:rPr>
                          <a:rPr lang="en-US" b="0" i="0" smtClean="0"/>
                          <m:t> </m:t>
                        </m:r>
                        <m:r>
                          <m:rPr>
                            <m:nor/>
                          </m:rPr>
                          <a:rPr lang="en-US" b="0" i="0" smtClean="0"/>
                          <m:t>of</m:t>
                        </m:r>
                        <m:r>
                          <m:rPr>
                            <m:nor/>
                          </m:rPr>
                          <a:rPr lang="en-US" b="0" i="0" smtClean="0"/>
                          <m:t> </m:t>
                        </m:r>
                        <m:r>
                          <m:rPr>
                            <m:nor/>
                          </m:rPr>
                          <a:rPr lang="en-US" b="0" i="0" smtClean="0"/>
                          <m:t>risk</m:t>
                        </m:r>
                        <m:r>
                          <m:rPr>
                            <m:nor/>
                          </m:rPr>
                          <a:rPr lang="en-US" b="0" i="0" smtClean="0"/>
                          <m:t> </m:t>
                        </m:r>
                        <m:r>
                          <m:rPr>
                            <m:nor/>
                          </m:rPr>
                          <a:rPr lang="en-US" b="0" i="0" smtClean="0"/>
                          <m:t>reduction</m:t>
                        </m:r>
                        <m:r>
                          <m:rPr>
                            <m:nor/>
                          </m:rPr>
                          <a:rPr lang="en-US" b="0" i="0" smtClean="0"/>
                          <m:t>)</m:t>
                        </m:r>
                      </m:den>
                    </m:f>
                  </m:oMath>
                </a14:m>
                <a:r>
                  <a:rPr lang="en-US" dirty="0"/>
                  <a:t> </a:t>
                </a:r>
              </a:p>
              <a:p>
                <a:endParaRPr lang="en-US" dirty="0"/>
              </a:p>
              <a:p>
                <a:r>
                  <a:rPr lang="en-US" dirty="0"/>
                  <a:t>Steps of a risk analysis:</a:t>
                </a:r>
              </a:p>
              <a:p>
                <a:pPr marL="971550" lvl="1" indent="-514350">
                  <a:buFont typeface="+mj-lt"/>
                  <a:buAutoNum type="arabicPeriod"/>
                </a:pPr>
                <a:r>
                  <a:rPr lang="en-US" dirty="0"/>
                  <a:t>Identify assets</a:t>
                </a:r>
              </a:p>
              <a:p>
                <a:pPr marL="971550" lvl="1" indent="-514350">
                  <a:buFont typeface="+mj-lt"/>
                  <a:buAutoNum type="arabicPeriod"/>
                </a:pPr>
                <a:r>
                  <a:rPr lang="en-US" dirty="0"/>
                  <a:t>Determine vulnerabilities</a:t>
                </a:r>
              </a:p>
              <a:p>
                <a:pPr marL="971550" lvl="1" indent="-514350">
                  <a:buFont typeface="+mj-lt"/>
                  <a:buAutoNum type="arabicPeriod"/>
                </a:pPr>
                <a:r>
                  <a:rPr lang="en-US" dirty="0"/>
                  <a:t>Estimate likelihood of exploitation</a:t>
                </a:r>
              </a:p>
              <a:p>
                <a:pPr marL="971550" lvl="1" indent="-514350">
                  <a:buFont typeface="+mj-lt"/>
                  <a:buAutoNum type="arabicPeriod"/>
                </a:pPr>
                <a:r>
                  <a:rPr lang="en-US" dirty="0"/>
                  <a:t>Compute expected annual loss</a:t>
                </a:r>
              </a:p>
              <a:p>
                <a:pPr marL="971550" lvl="1" indent="-514350">
                  <a:buFont typeface="+mj-lt"/>
                  <a:buAutoNum type="arabicPeriod"/>
                </a:pPr>
                <a:r>
                  <a:rPr lang="en-US" dirty="0"/>
                  <a:t>Survey applicable controls and their costs</a:t>
                </a:r>
              </a:p>
              <a:p>
                <a:pPr marL="971550" lvl="1" indent="-514350">
                  <a:buFont typeface="+mj-lt"/>
                  <a:buAutoNum type="arabicPeriod"/>
                </a:pPr>
                <a:r>
                  <a:rPr lang="en-US" dirty="0"/>
                  <a:t>Project annual savings of control</a:t>
                </a: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t="-1449" b="-65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654932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Risk analysis pros and cons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36050376"/>
              </p:ext>
            </p:extLst>
          </p:nvPr>
        </p:nvGraphicFramePr>
        <p:xfrm>
          <a:off x="609600" y="1774823"/>
          <a:ext cx="10972800" cy="46791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86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486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58296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Pros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Cons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58296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Improve awareness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False sense of confidence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58296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Relate security mission to management objectives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Hard to perform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58296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Identify assets, vulnerabilities, and controls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Done once</a:t>
                      </a:r>
                      <a:r>
                        <a:rPr lang="en-US" sz="2400" baseline="0" dirty="0"/>
                        <a:t> and then forgotten</a:t>
                      </a:r>
                      <a:endParaRPr lang="en-US" sz="2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58296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Improve</a:t>
                      </a:r>
                      <a:r>
                        <a:rPr lang="en-US" sz="2400" baseline="0" dirty="0"/>
                        <a:t> basis for decisions</a:t>
                      </a:r>
                      <a:endParaRPr 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Lack of accuracy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58296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Justify</a:t>
                      </a:r>
                      <a:r>
                        <a:rPr lang="en-US" sz="2400" baseline="0" dirty="0"/>
                        <a:t> expenditures for security</a:t>
                      </a:r>
                      <a:endParaRPr 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4707931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Physical security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Natural disasters</a:t>
            </a:r>
          </a:p>
          <a:p>
            <a:pPr lvl="1"/>
            <a:r>
              <a:rPr lang="en-US" dirty="0"/>
              <a:t>Flood</a:t>
            </a:r>
          </a:p>
          <a:p>
            <a:pPr lvl="1"/>
            <a:r>
              <a:rPr lang="en-US" dirty="0"/>
              <a:t>Fire</a:t>
            </a:r>
          </a:p>
          <a:p>
            <a:pPr lvl="1"/>
            <a:r>
              <a:rPr lang="en-US" dirty="0"/>
              <a:t>Everything else</a:t>
            </a:r>
          </a:p>
          <a:p>
            <a:pPr lvl="2"/>
            <a:r>
              <a:rPr lang="en-US" dirty="0"/>
              <a:t>Insure and backup</a:t>
            </a:r>
          </a:p>
          <a:p>
            <a:r>
              <a:rPr lang="en-US" dirty="0"/>
              <a:t>Power issues</a:t>
            </a:r>
          </a:p>
          <a:p>
            <a:pPr lvl="1"/>
            <a:r>
              <a:rPr lang="en-US" dirty="0"/>
              <a:t>Power loss</a:t>
            </a:r>
          </a:p>
          <a:p>
            <a:pPr lvl="1"/>
            <a:r>
              <a:rPr lang="en-US" b="1" dirty="0"/>
              <a:t>Uninterruptible power supplies</a:t>
            </a:r>
            <a:r>
              <a:rPr lang="en-US" dirty="0"/>
              <a:t> (UPS)</a:t>
            </a:r>
          </a:p>
          <a:p>
            <a:pPr lvl="1"/>
            <a:r>
              <a:rPr lang="en-US" dirty="0"/>
              <a:t> Surge suppressor</a:t>
            </a:r>
          </a:p>
          <a:p>
            <a:r>
              <a:rPr lang="en-US" dirty="0"/>
              <a:t>Human vandals</a:t>
            </a:r>
          </a:p>
          <a:p>
            <a:pPr lvl="1"/>
            <a:r>
              <a:rPr lang="en-US" dirty="0"/>
              <a:t>Unauthorized access</a:t>
            </a:r>
          </a:p>
          <a:p>
            <a:pPr lvl="1"/>
            <a:r>
              <a:rPr lang="en-US" dirty="0"/>
              <a:t>Theft</a:t>
            </a:r>
          </a:p>
        </p:txBody>
      </p:sp>
    </p:spTree>
    <p:extLst>
      <p:ext uri="{BB962C8B-B14F-4D97-AF65-F5344CB8AC3E}">
        <p14:creationId xmlns:p14="http://schemas.microsoft.com/office/powerpoint/2010/main" val="12179658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Disposing of sensitive information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Shredding paper documents</a:t>
            </a:r>
          </a:p>
          <a:p>
            <a:r>
              <a:rPr lang="en-US" dirty="0"/>
              <a:t>Overwriting magnetic data</a:t>
            </a:r>
          </a:p>
          <a:p>
            <a:r>
              <a:rPr lang="en-US" dirty="0"/>
              <a:t>Degaussing</a:t>
            </a:r>
          </a:p>
          <a:p>
            <a:r>
              <a:rPr lang="en-US" dirty="0"/>
              <a:t>Van Eck phreaking safeguards</a:t>
            </a:r>
          </a:p>
        </p:txBody>
      </p:sp>
    </p:spTree>
    <p:extLst>
      <p:ext uri="{BB962C8B-B14F-4D97-AF65-F5344CB8AC3E}">
        <p14:creationId xmlns:p14="http://schemas.microsoft.com/office/powerpoint/2010/main" val="17335895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Questions?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Backups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Everything should be backed up, always</a:t>
            </a:r>
          </a:p>
          <a:p>
            <a:r>
              <a:rPr lang="en-US" dirty="0"/>
              <a:t>A complete backup covers the current state of all data</a:t>
            </a:r>
          </a:p>
          <a:p>
            <a:r>
              <a:rPr lang="en-US" dirty="0"/>
              <a:t>Revolving backups keep the last few complete backups</a:t>
            </a:r>
          </a:p>
          <a:p>
            <a:r>
              <a:rPr lang="en-US" dirty="0"/>
              <a:t>A selective (or incremental) backup stores only the files that have changed since the last backup</a:t>
            </a:r>
          </a:p>
          <a:p>
            <a:r>
              <a:rPr lang="en-US" dirty="0"/>
              <a:t>Ideally, you should have an offsite backup of all your data in case of fire or flood</a:t>
            </a:r>
          </a:p>
          <a:p>
            <a:pPr lvl="1"/>
            <a:r>
              <a:rPr lang="en-US" dirty="0"/>
              <a:t>Backing up your critical data on a USB or external HD and keep it at home or school or vice versa is a good idea for you guys</a:t>
            </a:r>
          </a:p>
        </p:txBody>
      </p:sp>
    </p:spTree>
    <p:extLst>
      <p:ext uri="{BB962C8B-B14F-4D97-AF65-F5344CB8AC3E}">
        <p14:creationId xmlns:p14="http://schemas.microsoft.com/office/powerpoint/2010/main" val="38209468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Legal and Ethical Issues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8045449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Copyrights, patents, and trade secrets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21119335"/>
              </p:ext>
            </p:extLst>
          </p:nvPr>
        </p:nvGraphicFramePr>
        <p:xfrm>
          <a:off x="609600" y="1546526"/>
          <a:ext cx="10972800" cy="49304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40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5496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2717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95066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56335"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Copyright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Patent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Trade Secret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56335">
                <a:tc>
                  <a:txBody>
                    <a:bodyPr/>
                    <a:lstStyle/>
                    <a:p>
                      <a:pPr algn="r"/>
                      <a:r>
                        <a:rPr lang="en-US" sz="2000" b="1" dirty="0"/>
                        <a:t>Protects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Expression of idea, not idea itself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Invention, the way</a:t>
                      </a:r>
                      <a:r>
                        <a:rPr lang="en-US" sz="2000" baseline="0" dirty="0"/>
                        <a:t> something works</a:t>
                      </a:r>
                      <a:endParaRPr 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A secret, a competitive advantage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07980">
                <a:tc>
                  <a:txBody>
                    <a:bodyPr/>
                    <a:lstStyle/>
                    <a:p>
                      <a:pPr algn="r"/>
                      <a:r>
                        <a:rPr lang="en-US" sz="2000" b="1" dirty="0"/>
                        <a:t>Protected object made public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Yes, all about promoting publication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Filed at patent office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No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62000">
                <a:tc>
                  <a:txBody>
                    <a:bodyPr/>
                    <a:lstStyle/>
                    <a:p>
                      <a:pPr algn="r"/>
                      <a:r>
                        <a:rPr lang="en-US" sz="2000" b="1" dirty="0"/>
                        <a:t>Requirement to distribute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Yes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No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No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56335">
                <a:tc>
                  <a:txBody>
                    <a:bodyPr/>
                    <a:lstStyle/>
                    <a:p>
                      <a:pPr algn="r"/>
                      <a:r>
                        <a:rPr lang="en-US" sz="2000" b="1" dirty="0"/>
                        <a:t>Ease of filing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Easy, do it yourself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Complicated, usually needs lawyers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No filing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56335">
                <a:tc>
                  <a:txBody>
                    <a:bodyPr/>
                    <a:lstStyle/>
                    <a:p>
                      <a:pPr algn="r"/>
                      <a:r>
                        <a:rPr lang="en-US" sz="2000" b="1" dirty="0"/>
                        <a:t>Duration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Life of author + 70 years, 95 years for corporations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19 years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As long as you can keep it secret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56335">
                <a:tc>
                  <a:txBody>
                    <a:bodyPr/>
                    <a:lstStyle/>
                    <a:p>
                      <a:pPr algn="r"/>
                      <a:r>
                        <a:rPr lang="en-US" sz="2000" b="1" dirty="0"/>
                        <a:t>Legal protection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Sue</a:t>
                      </a:r>
                      <a:r>
                        <a:rPr lang="en-US" sz="2000" baseline="0" dirty="0"/>
                        <a:t> if unauthorized copy sold</a:t>
                      </a:r>
                      <a:endParaRPr 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Sue</a:t>
                      </a:r>
                      <a:r>
                        <a:rPr lang="en-US" sz="2000" baseline="0" dirty="0"/>
                        <a:t> if invention copied</a:t>
                      </a:r>
                      <a:endParaRPr 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Sue if secret improperly obtained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03104573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Criminal vs. civil law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08766358"/>
              </p:ext>
            </p:extLst>
          </p:nvPr>
        </p:nvGraphicFramePr>
        <p:xfrm>
          <a:off x="609600" y="1774827"/>
          <a:ext cx="10972800" cy="477837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49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657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165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52807">
                <a:tc>
                  <a:txBody>
                    <a:bodyPr/>
                    <a:lstStyle/>
                    <a:p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Criminal Law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Civil Law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54160">
                <a:tc>
                  <a:txBody>
                    <a:bodyPr/>
                    <a:lstStyle/>
                    <a:p>
                      <a:pPr algn="r"/>
                      <a:r>
                        <a:rPr lang="en-US" sz="2800" b="1" dirty="0"/>
                        <a:t>Defined by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itchFamily="34" charset="0"/>
                        <a:buNone/>
                      </a:pPr>
                      <a:r>
                        <a:rPr lang="en-US" sz="2800" dirty="0"/>
                        <a:t>Statutes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itchFamily="34" charset="0"/>
                        <a:buNone/>
                      </a:pPr>
                      <a:r>
                        <a:rPr lang="en-US" sz="2800" dirty="0"/>
                        <a:t>Contracts</a:t>
                      </a:r>
                    </a:p>
                    <a:p>
                      <a:pPr marL="0" indent="0" algn="ctr">
                        <a:buFont typeface="Arial" pitchFamily="34" charset="0"/>
                        <a:buNone/>
                      </a:pPr>
                      <a:r>
                        <a:rPr lang="en-US" sz="2800" dirty="0"/>
                        <a:t>Common law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363086">
                <a:tc>
                  <a:txBody>
                    <a:bodyPr/>
                    <a:lstStyle/>
                    <a:p>
                      <a:pPr algn="r"/>
                      <a:r>
                        <a:rPr lang="en-US" sz="2800" b="1" dirty="0"/>
                        <a:t>Cases brought by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itchFamily="34" charset="0"/>
                        <a:buNone/>
                      </a:pPr>
                      <a:r>
                        <a:rPr lang="en-US" sz="2800" dirty="0"/>
                        <a:t>Government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itchFamily="34" charset="0"/>
                        <a:buNone/>
                      </a:pPr>
                      <a:r>
                        <a:rPr lang="en-US" sz="2800" dirty="0"/>
                        <a:t>Government</a:t>
                      </a:r>
                    </a:p>
                    <a:p>
                      <a:pPr marL="0" indent="0" algn="ctr">
                        <a:buFont typeface="Arial" pitchFamily="34" charset="0"/>
                        <a:buNone/>
                      </a:pPr>
                      <a:r>
                        <a:rPr lang="en-US" sz="2800" dirty="0"/>
                        <a:t>Individuals and companies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54160">
                <a:tc>
                  <a:txBody>
                    <a:bodyPr/>
                    <a:lstStyle/>
                    <a:p>
                      <a:pPr algn="r"/>
                      <a:r>
                        <a:rPr lang="en-US" sz="2800" b="1" dirty="0"/>
                        <a:t>Wronged party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itchFamily="34" charset="0"/>
                        <a:buNone/>
                      </a:pPr>
                      <a:r>
                        <a:rPr lang="en-US" sz="2800" dirty="0"/>
                        <a:t>Society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itchFamily="34" charset="0"/>
                        <a:buNone/>
                      </a:pPr>
                      <a:r>
                        <a:rPr lang="en-US" sz="2800" dirty="0"/>
                        <a:t>Individuals</a:t>
                      </a:r>
                      <a:r>
                        <a:rPr lang="en-US" sz="2800" baseline="0" dirty="0"/>
                        <a:t> and companies</a:t>
                      </a:r>
                      <a:endParaRPr lang="en-US" sz="28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954160">
                <a:tc>
                  <a:txBody>
                    <a:bodyPr/>
                    <a:lstStyle/>
                    <a:p>
                      <a:pPr algn="r"/>
                      <a:r>
                        <a:rPr lang="en-US" sz="2800" b="1" dirty="0"/>
                        <a:t>Remedy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itchFamily="34" charset="0"/>
                        <a:buNone/>
                      </a:pPr>
                      <a:r>
                        <a:rPr lang="en-US" sz="2800" dirty="0"/>
                        <a:t>Jail or fine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itchFamily="34" charset="0"/>
                        <a:buNone/>
                      </a:pPr>
                      <a:r>
                        <a:rPr lang="en-US" sz="2800" dirty="0"/>
                        <a:t>Damages,</a:t>
                      </a:r>
                      <a:r>
                        <a:rPr lang="en-US" sz="2800" baseline="0" dirty="0"/>
                        <a:t> usually money</a:t>
                      </a:r>
                      <a:endParaRPr lang="en-US" sz="28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56527757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Who owns what?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If you are paid to develop software, the company owns the software</a:t>
            </a:r>
          </a:p>
          <a:p>
            <a:r>
              <a:rPr lang="en-US" dirty="0"/>
              <a:t>If you write code in your free time, it is possible that your job can still claim a piece of it (especially if you used any of their hardware or software)</a:t>
            </a:r>
          </a:p>
          <a:p>
            <a:r>
              <a:rPr lang="en-US" dirty="0"/>
              <a:t>If you are a consultant who writes a program for a client and then further develop it yourself, it's complicated</a:t>
            </a:r>
          </a:p>
          <a:p>
            <a:r>
              <a:rPr lang="en-US" dirty="0"/>
              <a:t>Often covered by your contract</a:t>
            </a:r>
          </a:p>
        </p:txBody>
      </p:sp>
    </p:spTree>
    <p:extLst>
      <p:ext uri="{BB962C8B-B14F-4D97-AF65-F5344CB8AC3E}">
        <p14:creationId xmlns:p14="http://schemas.microsoft.com/office/powerpoint/2010/main" val="29569369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Patents and copyrights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The inventor is the entity that owns the patent</a:t>
            </a:r>
          </a:p>
          <a:p>
            <a:pPr lvl="1"/>
            <a:r>
              <a:rPr lang="en-US" dirty="0"/>
              <a:t>Who is the inventor?</a:t>
            </a:r>
          </a:p>
          <a:p>
            <a:pPr lvl="1"/>
            <a:r>
              <a:rPr lang="en-US" dirty="0"/>
              <a:t>It matters whether your employer files the patent or if you do</a:t>
            </a:r>
          </a:p>
          <a:p>
            <a:r>
              <a:rPr lang="en-US" dirty="0"/>
              <a:t>In general, when you create something, you hold the copyright</a:t>
            </a:r>
          </a:p>
          <a:p>
            <a:r>
              <a:rPr lang="en-US" dirty="0"/>
              <a:t>The exception is a </a:t>
            </a:r>
            <a:r>
              <a:rPr lang="en-US" b="1" dirty="0"/>
              <a:t>work for hire</a:t>
            </a:r>
            <a:r>
              <a:rPr lang="en-US" dirty="0"/>
              <a:t> situation which exists when some or all of the following apply:</a:t>
            </a:r>
          </a:p>
          <a:p>
            <a:pPr lvl="1"/>
            <a:r>
              <a:rPr lang="en-US" dirty="0"/>
              <a:t>The employer has a supervisory relationship</a:t>
            </a:r>
          </a:p>
          <a:p>
            <a:pPr lvl="1"/>
            <a:r>
              <a:rPr lang="en-US" dirty="0"/>
              <a:t>The employer has the right to fire you</a:t>
            </a:r>
          </a:p>
          <a:p>
            <a:pPr lvl="1"/>
            <a:r>
              <a:rPr lang="en-US" dirty="0"/>
              <a:t>The employer arranges for the work to be done before it is created</a:t>
            </a:r>
          </a:p>
          <a:p>
            <a:pPr lvl="1"/>
            <a:r>
              <a:rPr lang="en-US" dirty="0"/>
              <a:t>A written contract states that the employer has hired you to do certain work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39580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Reporting flaws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Researchers and users should report flaws to companies so that they can be fixed, but there is disagreement about how public the reporting is</a:t>
            </a:r>
          </a:p>
          <a:p>
            <a:r>
              <a:rPr lang="en-US" dirty="0"/>
              <a:t>Developers want the vulnerabilities secret as long as possible so that a small number of patches can fix many vulnerabilities</a:t>
            </a:r>
          </a:p>
          <a:p>
            <a:r>
              <a:rPr lang="en-US" dirty="0"/>
              <a:t>Users want more pressure on developers to fix problems quickly</a:t>
            </a:r>
          </a:p>
          <a:p>
            <a:r>
              <a:rPr lang="en-US" dirty="0"/>
              <a:t>Researchers have suggested guidelines to reach a compromise between these two groups</a:t>
            </a:r>
          </a:p>
        </p:txBody>
      </p:sp>
    </p:spTree>
    <p:extLst>
      <p:ext uri="{BB962C8B-B14F-4D97-AF65-F5344CB8AC3E}">
        <p14:creationId xmlns:p14="http://schemas.microsoft.com/office/powerpoint/2010/main" val="14210012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Computer crime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Computer crime needs new definitions for crime</a:t>
            </a:r>
          </a:p>
          <a:p>
            <a:pPr lvl="1"/>
            <a:r>
              <a:rPr lang="en-US" dirty="0"/>
              <a:t>Traditional crime focuses on crimes against people (murder) or crimes against objects (theft)</a:t>
            </a:r>
          </a:p>
          <a:p>
            <a:r>
              <a:rPr lang="en-US" dirty="0"/>
              <a:t>Copying software is not traditional theft because no tangible object is missing</a:t>
            </a:r>
          </a:p>
          <a:p>
            <a:r>
              <a:rPr lang="en-US" dirty="0"/>
              <a:t>Computer trespassing has a similar problem</a:t>
            </a:r>
          </a:p>
          <a:p>
            <a:r>
              <a:rPr lang="en-US" dirty="0"/>
              <a:t>Evidence of computer crime is difficult to authenticate</a:t>
            </a:r>
          </a:p>
        </p:txBody>
      </p:sp>
    </p:spTree>
    <p:extLst>
      <p:ext uri="{BB962C8B-B14F-4D97-AF65-F5344CB8AC3E}">
        <p14:creationId xmlns:p14="http://schemas.microsoft.com/office/powerpoint/2010/main" val="18512708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Computer criminals are hard to catch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Much of the crime is international, and there are no international computer laws</a:t>
            </a:r>
          </a:p>
          <a:p>
            <a:pPr lvl="1"/>
            <a:r>
              <a:rPr lang="en-US" dirty="0"/>
              <a:t>Although many countries cooperate to catch criminals, there are safe havens where they cannot be arrested</a:t>
            </a:r>
          </a:p>
          <a:p>
            <a:r>
              <a:rPr lang="en-US" dirty="0"/>
              <a:t>Technical problems make them hard to catch</a:t>
            </a:r>
          </a:p>
          <a:p>
            <a:pPr lvl="1"/>
            <a:r>
              <a:rPr lang="en-US" dirty="0"/>
              <a:t>Attacks can be bounced through many intermediaries, each requiring their own search warrant</a:t>
            </a:r>
          </a:p>
          <a:p>
            <a:pPr lvl="1"/>
            <a:r>
              <a:rPr lang="en-US" dirty="0"/>
              <a:t>The right network administrators has to be given the warrant (and he or she might not keep good records)</a:t>
            </a:r>
          </a:p>
        </p:txBody>
      </p:sp>
    </p:spTree>
    <p:extLst>
      <p:ext uri="{BB962C8B-B14F-4D97-AF65-F5344CB8AC3E}">
        <p14:creationId xmlns:p14="http://schemas.microsoft.com/office/powerpoint/2010/main" val="12475722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Cryptography and the law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Many countries have controls on the use of cryptography</a:t>
            </a:r>
          </a:p>
          <a:p>
            <a:pPr lvl="1"/>
            <a:r>
              <a:rPr lang="en-US" dirty="0"/>
              <a:t>Governments want cryptography they can break so that they can catch criminals</a:t>
            </a:r>
          </a:p>
          <a:p>
            <a:pPr lvl="1"/>
            <a:r>
              <a:rPr lang="en-US" dirty="0"/>
              <a:t>Laws are hard to enforce for individuals, especially now that the instructions for coding up AES are widely available</a:t>
            </a:r>
          </a:p>
          <a:p>
            <a:r>
              <a:rPr lang="en-US" dirty="0"/>
              <a:t>Until 1998, export of cryptography in the US was covered under laws preventing the export of weapons of war</a:t>
            </a:r>
          </a:p>
          <a:p>
            <a:pPr lvl="1"/>
            <a:r>
              <a:rPr lang="en-US" dirty="0"/>
              <a:t>This definition changed, although there are still export restrictions</a:t>
            </a:r>
          </a:p>
          <a:p>
            <a:pPr lvl="1"/>
            <a:r>
              <a:rPr lang="en-US" dirty="0"/>
              <a:t>There were never any restrictions on the </a:t>
            </a:r>
            <a:r>
              <a:rPr lang="en-US" i="1" dirty="0"/>
              <a:t>use</a:t>
            </a:r>
            <a:r>
              <a:rPr lang="en-US" dirty="0"/>
              <a:t> of cryptography in the US</a:t>
            </a:r>
          </a:p>
          <a:p>
            <a:pPr lvl="1"/>
            <a:r>
              <a:rPr lang="en-US" dirty="0"/>
              <a:t>Absurdly, the government said that object code was subject to export restriction, but printed source code was an idea and therefore not</a:t>
            </a:r>
          </a:p>
        </p:txBody>
      </p:sp>
    </p:spTree>
    <p:extLst>
      <p:ext uri="{BB962C8B-B14F-4D97-AF65-F5344CB8AC3E}">
        <p14:creationId xmlns:p14="http://schemas.microsoft.com/office/powerpoint/2010/main" val="38462157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Reveal Secret Messages!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2676548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Escrowed cryptography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The government made proposals to relax export rules for </a:t>
            </a:r>
            <a:r>
              <a:rPr lang="en-US" b="1" dirty="0"/>
              <a:t>escrowed encryption</a:t>
            </a:r>
          </a:p>
          <a:p>
            <a:pPr lvl="1"/>
            <a:r>
              <a:rPr lang="en-US" dirty="0"/>
              <a:t>With escrowed encryption, the government is given copies of all the keys used to protect all transmissions, but promises to use them only with court authorization</a:t>
            </a:r>
          </a:p>
          <a:p>
            <a:r>
              <a:rPr lang="en-US" dirty="0"/>
              <a:t>Three well known proposals for these systems were Clipper, Capstone, and </a:t>
            </a:r>
            <a:r>
              <a:rPr lang="en-US" dirty="0" err="1"/>
              <a:t>Fortezza</a:t>
            </a:r>
            <a:endParaRPr lang="en-US" dirty="0"/>
          </a:p>
          <a:p>
            <a:r>
              <a:rPr lang="en-US" dirty="0"/>
              <a:t>These proposals were not adopted because of public distrust of what the government might do with all the keys</a:t>
            </a:r>
          </a:p>
        </p:txBody>
      </p:sp>
    </p:spTree>
    <p:extLst>
      <p:ext uri="{BB962C8B-B14F-4D97-AF65-F5344CB8AC3E}">
        <p14:creationId xmlns:p14="http://schemas.microsoft.com/office/powerpoint/2010/main" val="36847390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Laws vs. ethics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Laws:</a:t>
            </a:r>
          </a:p>
          <a:p>
            <a:pPr lvl="1"/>
            <a:r>
              <a:rPr lang="en-US" dirty="0"/>
              <a:t>Apply to everyone</a:t>
            </a:r>
          </a:p>
          <a:p>
            <a:pPr lvl="1"/>
            <a:r>
              <a:rPr lang="en-US" dirty="0"/>
              <a:t>Courts determine which law applies or if one supersedes another</a:t>
            </a:r>
          </a:p>
          <a:p>
            <a:pPr lvl="1"/>
            <a:r>
              <a:rPr lang="en-US" dirty="0"/>
              <a:t>Laws and courts define what is right (legal) and what is wrong (illegal)</a:t>
            </a:r>
          </a:p>
          <a:p>
            <a:pPr lvl="1"/>
            <a:r>
              <a:rPr lang="en-US" dirty="0"/>
              <a:t>Laws are enforced</a:t>
            </a:r>
          </a:p>
          <a:p>
            <a:r>
              <a:rPr lang="en-US" dirty="0"/>
              <a:t>Ethics:</a:t>
            </a:r>
          </a:p>
          <a:p>
            <a:pPr lvl="1"/>
            <a:r>
              <a:rPr lang="en-US" dirty="0"/>
              <a:t>Are personal</a:t>
            </a:r>
          </a:p>
          <a:p>
            <a:pPr lvl="1"/>
            <a:r>
              <a:rPr lang="en-US" dirty="0"/>
              <a:t>Ethical positions often come into conflict with each other</a:t>
            </a:r>
          </a:p>
          <a:p>
            <a:pPr lvl="1"/>
            <a:r>
              <a:rPr lang="en-US" dirty="0"/>
              <a:t>There is no universal standard of right and wrong</a:t>
            </a:r>
          </a:p>
          <a:p>
            <a:pPr lvl="1"/>
            <a:r>
              <a:rPr lang="en-US" dirty="0"/>
              <a:t>There is no systematic enforcement for ethical decisions</a:t>
            </a:r>
          </a:p>
        </p:txBody>
      </p:sp>
    </p:spTree>
    <p:extLst>
      <p:ext uri="{BB962C8B-B14F-4D97-AF65-F5344CB8AC3E}">
        <p14:creationId xmlns:p14="http://schemas.microsoft.com/office/powerpoint/2010/main" val="14724669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Examining an ethical choice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633222" indent="-514350">
              <a:buFont typeface="+mj-lt"/>
              <a:buAutoNum type="arabicPeriod"/>
            </a:pPr>
            <a:r>
              <a:rPr lang="en-US" dirty="0"/>
              <a:t>Understand the situation</a:t>
            </a:r>
          </a:p>
          <a:p>
            <a:pPr lvl="1"/>
            <a:r>
              <a:rPr lang="en-US" dirty="0"/>
              <a:t>Learn all the facts about the situation first</a:t>
            </a:r>
          </a:p>
          <a:p>
            <a:pPr marL="633222" indent="-514350">
              <a:buFont typeface="+mj-lt"/>
              <a:buAutoNum type="arabicPeriod"/>
            </a:pPr>
            <a:r>
              <a:rPr lang="en-US" dirty="0"/>
              <a:t>Know several theories of ethical reasoning</a:t>
            </a:r>
          </a:p>
          <a:p>
            <a:pPr lvl="1"/>
            <a:r>
              <a:rPr lang="en-US" dirty="0"/>
              <a:t>There may be many ways to justify different choices</a:t>
            </a:r>
          </a:p>
          <a:p>
            <a:pPr marL="633222" indent="-514350">
              <a:buFont typeface="+mj-lt"/>
              <a:buAutoNum type="arabicPeriod"/>
            </a:pPr>
            <a:r>
              <a:rPr lang="en-US" dirty="0"/>
              <a:t>List the ethical principles involved</a:t>
            </a:r>
          </a:p>
          <a:p>
            <a:pPr lvl="1"/>
            <a:r>
              <a:rPr lang="en-US" dirty="0"/>
              <a:t>What different philosophies could be applied?</a:t>
            </a:r>
          </a:p>
          <a:p>
            <a:pPr marL="633222" indent="-514350">
              <a:buFont typeface="+mj-lt"/>
              <a:buAutoNum type="arabicPeriod"/>
            </a:pPr>
            <a:r>
              <a:rPr lang="en-US" dirty="0"/>
              <a:t>Determine which principles outweigh others</a:t>
            </a:r>
          </a:p>
          <a:p>
            <a:pPr lvl="1"/>
            <a:r>
              <a:rPr lang="en-US" dirty="0"/>
              <a:t>This is the hard part where you have to make a subjective valuation</a:t>
            </a:r>
          </a:p>
        </p:txBody>
      </p:sp>
    </p:spTree>
    <p:extLst>
      <p:ext uri="{BB962C8B-B14F-4D97-AF65-F5344CB8AC3E}">
        <p14:creationId xmlns:p14="http://schemas.microsoft.com/office/powerpoint/2010/main" val="28670422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Ethical breakdown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62903247"/>
              </p:ext>
            </p:extLst>
          </p:nvPr>
        </p:nvGraphicFramePr>
        <p:xfrm>
          <a:off x="609600" y="1927224"/>
          <a:ext cx="10972800" cy="447357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9132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5010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33136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445045">
                <a:tc>
                  <a:txBody>
                    <a:bodyPr/>
                    <a:lstStyle/>
                    <a:p>
                      <a:endParaRPr lang="en-US" sz="2400" dirty="0"/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Teleology</a:t>
                      </a:r>
                    </a:p>
                    <a:p>
                      <a:pPr algn="ctr"/>
                      <a:r>
                        <a:rPr lang="en-US" sz="2400" dirty="0"/>
                        <a:t>(Consequence-based)</a:t>
                      </a: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Deontology</a:t>
                      </a:r>
                    </a:p>
                    <a:p>
                      <a:pPr algn="ctr"/>
                      <a:r>
                        <a:rPr lang="en-US" sz="2400" dirty="0"/>
                        <a:t>(Rule-based)</a:t>
                      </a:r>
                    </a:p>
                  </a:txBody>
                  <a:tcPr anchor="b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583487">
                <a:tc>
                  <a:txBody>
                    <a:bodyPr/>
                    <a:lstStyle/>
                    <a:p>
                      <a:pPr algn="r"/>
                      <a:r>
                        <a:rPr lang="en-US" sz="2400" b="1" dirty="0">
                          <a:solidFill>
                            <a:schemeClr val="bg1"/>
                          </a:solidFill>
                        </a:rPr>
                        <a:t>Individual</a:t>
                      </a:r>
                    </a:p>
                  </a:txBody>
                  <a:tcPr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Based on consequences</a:t>
                      </a:r>
                      <a:r>
                        <a:rPr lang="en-US" sz="2400" baseline="0" dirty="0"/>
                        <a:t> to the individual (</a:t>
                      </a:r>
                      <a:r>
                        <a:rPr lang="en-US" sz="2400" b="1" baseline="0" dirty="0"/>
                        <a:t>egoism</a:t>
                      </a:r>
                      <a:r>
                        <a:rPr lang="en-US" sz="2400" baseline="0" dirty="0"/>
                        <a:t>)</a:t>
                      </a:r>
                      <a:endParaRPr 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Based on rules acquired</a:t>
                      </a:r>
                      <a:r>
                        <a:rPr lang="en-US" sz="2400" baseline="0" dirty="0"/>
                        <a:t> by the individual from religion, analysis, or experience</a:t>
                      </a:r>
                      <a:endParaRPr lang="en-US" sz="2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445045">
                <a:tc>
                  <a:txBody>
                    <a:bodyPr/>
                    <a:lstStyle/>
                    <a:p>
                      <a:pPr algn="r"/>
                      <a:r>
                        <a:rPr lang="en-US" sz="2400" b="1" dirty="0">
                          <a:solidFill>
                            <a:schemeClr val="bg1"/>
                          </a:solidFill>
                        </a:rPr>
                        <a:t>Universal</a:t>
                      </a:r>
                    </a:p>
                  </a:txBody>
                  <a:tcPr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Based on consequences to society (</a:t>
                      </a:r>
                      <a:r>
                        <a:rPr lang="en-US" sz="2400" b="1" dirty="0"/>
                        <a:t>utilitarianism</a:t>
                      </a:r>
                      <a:r>
                        <a:rPr lang="en-US" sz="2400" dirty="0"/>
                        <a:t>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Based on universal rules that everyone</a:t>
                      </a:r>
                      <a:r>
                        <a:rPr lang="en-US" sz="2400" baseline="0" dirty="0"/>
                        <a:t> can agree on (but there are very few of these)</a:t>
                      </a:r>
                      <a:endParaRPr lang="en-US" sz="2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74127536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Upcoming</a:t>
            </a:r>
          </a:p>
        </p:txBody>
      </p:sp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Next time…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There is no next time!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Reminders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Final exam:</a:t>
            </a:r>
          </a:p>
          <a:p>
            <a:pPr lvl="1"/>
            <a:r>
              <a:rPr lang="en-US" b="1" dirty="0"/>
              <a:t>Wednesday, December 10, 2025</a:t>
            </a:r>
          </a:p>
          <a:p>
            <a:pPr lvl="1"/>
            <a:r>
              <a:rPr lang="en-US" b="1" dirty="0"/>
              <a:t>12:30 – 2:30 p.m.</a:t>
            </a:r>
          </a:p>
          <a:p>
            <a:r>
              <a:rPr lang="en-US" dirty="0"/>
              <a:t>Finish Project 3</a:t>
            </a:r>
          </a:p>
          <a:p>
            <a:pPr lvl="1"/>
            <a:r>
              <a:rPr lang="en-US" dirty="0"/>
              <a:t>Remember to document your attacks and explain your own system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9823D6-1BFD-4DC6-A8C9-B1B169067F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Review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742DF1D-7831-4A92-8590-4A959E18620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41778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Privacy Concepts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38491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is information privacy?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Controlled disclosure</a:t>
            </a:r>
          </a:p>
          <a:p>
            <a:pPr lvl="1"/>
            <a:r>
              <a:rPr lang="en-US" dirty="0"/>
              <a:t>Right to control who knows your private data</a:t>
            </a:r>
          </a:p>
          <a:p>
            <a:pPr lvl="1"/>
            <a:r>
              <a:rPr lang="en-US" dirty="0"/>
              <a:t>Control is always diminished by sharing data with another party</a:t>
            </a:r>
          </a:p>
          <a:p>
            <a:r>
              <a:rPr lang="en-US" dirty="0"/>
              <a:t>Sensitive data</a:t>
            </a:r>
          </a:p>
          <a:p>
            <a:pPr lvl="1"/>
            <a:r>
              <a:rPr lang="en-US" dirty="0"/>
              <a:t>Not all data is equally sensitive</a:t>
            </a:r>
          </a:p>
          <a:p>
            <a:pPr lvl="1"/>
            <a:r>
              <a:rPr lang="en-US" dirty="0"/>
              <a:t>Different people in different circumstances may disagree about what should be protected</a:t>
            </a:r>
          </a:p>
          <a:p>
            <a:r>
              <a:rPr lang="en-US" dirty="0"/>
              <a:t>Affected subject</a:t>
            </a:r>
          </a:p>
          <a:p>
            <a:pPr lvl="1"/>
            <a:r>
              <a:rPr lang="en-US" dirty="0"/>
              <a:t>Both people and businesses have private data</a:t>
            </a:r>
          </a:p>
          <a:p>
            <a:pPr lvl="1"/>
            <a:r>
              <a:rPr lang="en-US" dirty="0"/>
              <a:t>Increasing privacy (an aspect of confidentiality) often decreases availability</a:t>
            </a:r>
          </a:p>
        </p:txBody>
      </p:sp>
    </p:spTree>
    <p:extLst>
      <p:ext uri="{BB962C8B-B14F-4D97-AF65-F5344CB8AC3E}">
        <p14:creationId xmlns:p14="http://schemas.microsoft.com/office/powerpoint/2010/main" val="33671757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Computer-related privacy problems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Broad data collection</a:t>
            </a:r>
          </a:p>
          <a:p>
            <a:r>
              <a:rPr lang="en-US" dirty="0"/>
              <a:t>No informed consent</a:t>
            </a:r>
          </a:p>
          <a:p>
            <a:r>
              <a:rPr lang="en-US" dirty="0"/>
              <a:t>Loss of control</a:t>
            </a:r>
          </a:p>
          <a:p>
            <a:r>
              <a:rPr lang="en-US" dirty="0"/>
              <a:t>Ownership of the data</a:t>
            </a:r>
          </a:p>
        </p:txBody>
      </p:sp>
    </p:spTree>
    <p:extLst>
      <p:ext uri="{BB962C8B-B14F-4D97-AF65-F5344CB8AC3E}">
        <p14:creationId xmlns:p14="http://schemas.microsoft.com/office/powerpoint/2010/main" val="10462557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Fair information policies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609600" y="1775192"/>
            <a:ext cx="10972800" cy="4930409"/>
          </a:xfrm>
        </p:spPr>
        <p:txBody>
          <a:bodyPr>
            <a:normAutofit fontScale="92500"/>
          </a:bodyPr>
          <a:lstStyle/>
          <a:p>
            <a:r>
              <a:rPr lang="en-US" dirty="0"/>
              <a:t>In 1973, a committee advising the U.S. Department of Human Services proposed a set of principles for fair information practice:</a:t>
            </a:r>
          </a:p>
          <a:p>
            <a:pPr lvl="1"/>
            <a:r>
              <a:rPr lang="en-US" dirty="0"/>
              <a:t>Collection limitation</a:t>
            </a:r>
          </a:p>
          <a:p>
            <a:pPr lvl="1"/>
            <a:r>
              <a:rPr lang="en-US" dirty="0"/>
              <a:t>Data quality</a:t>
            </a:r>
          </a:p>
          <a:p>
            <a:pPr lvl="1"/>
            <a:r>
              <a:rPr lang="en-US" dirty="0"/>
              <a:t>Purpose specification</a:t>
            </a:r>
          </a:p>
          <a:p>
            <a:pPr lvl="1"/>
            <a:r>
              <a:rPr lang="en-US" dirty="0"/>
              <a:t>Use limitation</a:t>
            </a:r>
          </a:p>
          <a:p>
            <a:pPr lvl="1"/>
            <a:r>
              <a:rPr lang="en-US" dirty="0"/>
              <a:t>Security safeguards</a:t>
            </a:r>
          </a:p>
          <a:p>
            <a:pPr lvl="1"/>
            <a:r>
              <a:rPr lang="en-US" dirty="0"/>
              <a:t>Openness</a:t>
            </a:r>
          </a:p>
          <a:p>
            <a:pPr lvl="1"/>
            <a:r>
              <a:rPr lang="en-US" dirty="0"/>
              <a:t>Individual participation</a:t>
            </a:r>
          </a:p>
          <a:p>
            <a:pPr lvl="1"/>
            <a:r>
              <a:rPr lang="en-US" dirty="0"/>
              <a:t>Accountability</a:t>
            </a:r>
          </a:p>
        </p:txBody>
      </p:sp>
    </p:spTree>
    <p:extLst>
      <p:ext uri="{BB962C8B-B14F-4D97-AF65-F5344CB8AC3E}">
        <p14:creationId xmlns:p14="http://schemas.microsoft.com/office/powerpoint/2010/main" val="31699841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7144</TotalTime>
  <Words>2328</Words>
  <Application>Microsoft Office PowerPoint</Application>
  <PresentationFormat>Widescreen</PresentationFormat>
  <Paragraphs>324</Paragraphs>
  <Slides>46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46</vt:i4>
      </vt:variant>
    </vt:vector>
  </HeadingPairs>
  <TitlesOfParts>
    <vt:vector size="54" baseType="lpstr">
      <vt:lpstr>Arial</vt:lpstr>
      <vt:lpstr>Calibri</vt:lpstr>
      <vt:lpstr>Cambria Math</vt:lpstr>
      <vt:lpstr>Corbel</vt:lpstr>
      <vt:lpstr>Wingdings</vt:lpstr>
      <vt:lpstr>Wingdings 2</vt:lpstr>
      <vt:lpstr>Wingdings 3</vt:lpstr>
      <vt:lpstr>Module</vt:lpstr>
      <vt:lpstr>COMP 4290</vt:lpstr>
      <vt:lpstr>Last time</vt:lpstr>
      <vt:lpstr>Questions?</vt:lpstr>
      <vt:lpstr>Reveal Secret Messages!</vt:lpstr>
      <vt:lpstr>Review</vt:lpstr>
      <vt:lpstr>Privacy Concepts</vt:lpstr>
      <vt:lpstr>What is information privacy?</vt:lpstr>
      <vt:lpstr>Computer-related privacy problems</vt:lpstr>
      <vt:lpstr>Fair information policies</vt:lpstr>
      <vt:lpstr>U.S. privacy laws</vt:lpstr>
      <vt:lpstr>Non-US privacy</vt:lpstr>
      <vt:lpstr>Authentication</vt:lpstr>
      <vt:lpstr>Authentication</vt:lpstr>
      <vt:lpstr>Correlation in data mining</vt:lpstr>
      <vt:lpstr>Aggregation in data mining</vt:lpstr>
      <vt:lpstr>Privacy on the Web</vt:lpstr>
      <vt:lpstr>Payment</vt:lpstr>
      <vt:lpstr>Site registration</vt:lpstr>
      <vt:lpstr>Cookies</vt:lpstr>
      <vt:lpstr>E-mail</vt:lpstr>
      <vt:lpstr>Privacy in emerging technologies</vt:lpstr>
      <vt:lpstr>Risk Management</vt:lpstr>
      <vt:lpstr>Parts of a business continuity plan</vt:lpstr>
      <vt:lpstr>Incident security plans</vt:lpstr>
      <vt:lpstr>Risk terminology</vt:lpstr>
      <vt:lpstr>Risk analysis</vt:lpstr>
      <vt:lpstr>Risk analysis pros and cons</vt:lpstr>
      <vt:lpstr>Physical security</vt:lpstr>
      <vt:lpstr>Disposing of sensitive information</vt:lpstr>
      <vt:lpstr>Backups</vt:lpstr>
      <vt:lpstr>Legal and Ethical Issues</vt:lpstr>
      <vt:lpstr>Copyrights, patents, and trade secrets</vt:lpstr>
      <vt:lpstr>Criminal vs. civil law</vt:lpstr>
      <vt:lpstr>Who owns what?</vt:lpstr>
      <vt:lpstr>Patents and copyrights</vt:lpstr>
      <vt:lpstr>Reporting flaws</vt:lpstr>
      <vt:lpstr>Computer crime</vt:lpstr>
      <vt:lpstr>Computer criminals are hard to catch</vt:lpstr>
      <vt:lpstr>Cryptography and the law</vt:lpstr>
      <vt:lpstr>Escrowed cryptography</vt:lpstr>
      <vt:lpstr>Laws vs. ethics</vt:lpstr>
      <vt:lpstr>Examining an ethical choice</vt:lpstr>
      <vt:lpstr>Ethical breakdown</vt:lpstr>
      <vt:lpstr>Upcoming</vt:lpstr>
      <vt:lpstr>Next time…</vt:lpstr>
      <vt:lpstr>Reminders</vt:lpstr>
    </vt:vector>
  </TitlesOfParts>
  <Company>Elizabethtown College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CS121</dc:title>
  <dc:creator>your username</dc:creator>
  <cp:lastModifiedBy>Wittman, Barry</cp:lastModifiedBy>
  <cp:revision>744</cp:revision>
  <dcterms:created xsi:type="dcterms:W3CDTF">2009-08-24T20:26:10Z</dcterms:created>
  <dcterms:modified xsi:type="dcterms:W3CDTF">2025-12-03T21:05:37Z</dcterms:modified>
</cp:coreProperties>
</file>